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3" r:id="rId7"/>
    <p:sldId id="262" r:id="rId8"/>
    <p:sldId id="264" r:id="rId9"/>
    <p:sldId id="265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JetBrainsMono NF Light" panose="02000009000000000000" pitchFamily="50" charset="0"/>
      <p:regular r:id="rId17"/>
      <p:italic r:id="rId18"/>
    </p:embeddedFont>
    <p:embeddedFont>
      <p:font typeface="JetBrainsMono NF Medium" panose="02000009000000000000" pitchFamily="50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4F4"/>
    <a:srgbClr val="282828"/>
    <a:srgbClr val="797970"/>
    <a:srgbClr val="F7F7F7"/>
    <a:srgbClr val="1B1B1B"/>
    <a:srgbClr val="0F0F0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6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BDAC6-8CF5-4D45-97AC-87B56942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DC6FA5-E697-4AC4-BA8F-6AD1B1F1E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4BEC1C-E73F-4006-B589-9086AA63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A4DAA-1E9F-42CB-8E5E-38CEC732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F826E6-4492-42B7-8246-A61EDA84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46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978D5-15C0-4447-8CBC-83DAB777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5A250-34FB-4509-89E5-4E02014F5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A03BEC-57D3-4779-9B4A-B2FDDB0B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FA6026-0FF0-4FC8-A9BC-79BCB73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91DB5-1961-46F6-9D2D-126A8E90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3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D99EF0-8EB1-4DEF-9A0D-2A5CAC872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B291B6-1620-4BF3-AC66-EDA89C95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150E7-6A56-40FC-887D-D57CC44A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9499F8-CD05-4F66-8ED6-E7AB0165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4A330-A15F-4FB3-9FD3-A844567C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5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07BA1-32B0-4445-B85B-6FF24006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C5ABBF-1D03-434D-A475-D2036D924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C852F9-5979-4608-83C0-8ACC5E7F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65728-DFCB-450D-90BB-59C6D337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4C1842-9E39-40AA-8641-7470040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7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7AF12-9448-4274-AB54-35ADAC88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5A8B98-8071-4F32-AF2B-51414294B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1641A4-D872-4BD4-894B-4C49712D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7DE063-66B0-4D82-B450-17B2257C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91FF96-3C23-4BCB-BBA8-30590E24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33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95827-6114-45AE-8ACD-85FA14DB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02C755-4D54-4307-B7E4-2B1E4ABEA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076BFE-12B1-43BB-8765-60F745444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4FD298-FC89-45E5-8ACE-A4F36BC3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C454E7-D1C0-4183-89CC-03F6FEF9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082C99-AA8D-4723-A6B9-BEBF3956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11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6EE03-FB96-42A5-9265-C139CEAC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66B7B1-ACE7-40DB-9201-3FC06D0B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46EF62-B98D-4E38-9CA6-62F342ED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346BF9-8E21-4181-9CA7-5EFD6D4CE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7BE6A3-B2B0-419C-B03B-0829ADB84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C5E993-E37D-411E-953F-A477A55A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E0E2FC-01C2-4B8B-9476-55B05588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C29AB2-CE99-4FB1-8B31-43EC30DC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B0A17-9BEB-4CBE-ABA5-C0B61C9B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E39473-9884-4D91-91E6-9F317842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74BA1A-8442-41FB-9DE9-B7387C52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8964CC-C3CB-481D-89FE-A189D5CC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9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3753371-06C4-4805-A02B-10104F99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9C72F8-D854-4433-963B-199CC18B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A4C8-9572-4E5B-8017-DAD6BD3C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56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91711-ED62-46BD-B2E2-B86BFF8B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D4D8E-247B-455E-97F4-12AFD682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178C7B-6217-4285-A726-848D5D4CA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B2CFF2-2C07-4DA1-9FD6-B98851F6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60B873-2C0B-4B2C-A9FF-D000EAEB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E31285-4BBB-4B1F-8F56-35875A51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4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D5212-7156-4617-91E5-F0649150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07AB8CC-B6C3-4DEC-B1CF-60A75CB9A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8B7F86-D28C-4553-B193-8B561E47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DF9159-94A4-45E3-A557-1A7D040F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C6BCEE-2AFD-4DFB-84E0-1EF095EC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B8112E-2A31-43F0-9D02-67FCACC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87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D23E9-B744-4D37-A189-9F6FBEA9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81F8B8-CC33-4E1D-8FC3-393DD7921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DF02AE-6C94-4502-B51E-58A5CE6FB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580AB-98F8-48A5-8FD5-30C0878F0627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10406E-69CC-4B0A-B364-CC789A3E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9DF0FA-7729-406C-BD25-F8F6DE88E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9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jpeg"/><Relationship Id="rId7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12F982F-AF89-448D-B146-BBFECED6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13063913" cy="734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BE70F-E3D9-4BB8-9B17-010DA4DF8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5733"/>
            <a:ext cx="9144000" cy="1715030"/>
          </a:xfrm>
          <a:solidFill>
            <a:srgbClr val="1B1B1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ARM</a:t>
            </a:r>
            <a:r>
              <a:rPr lang="ru-RU" dirty="0">
                <a:solidFill>
                  <a:schemeClr val="bg1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-оператора для системы водоснабжения</a:t>
            </a:r>
          </a:p>
        </p:txBody>
      </p:sp>
    </p:spTree>
    <p:extLst>
      <p:ext uri="{BB962C8B-B14F-4D97-AF65-F5344CB8AC3E}">
        <p14:creationId xmlns:p14="http://schemas.microsoft.com/office/powerpoint/2010/main" val="4579661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88C5E-1F47-42F9-806F-2208E2FA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333"/>
            <a:ext cx="10515600" cy="906722"/>
          </a:xfrm>
        </p:spPr>
        <p:txBody>
          <a:bodyPr/>
          <a:lstStyle/>
          <a:p>
            <a:pPr algn="ctr"/>
            <a:r>
              <a:rPr lang="ru-RU" dirty="0"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Команда мечты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F25239-A222-47EB-9AA9-407EC7B02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98" y="1821823"/>
            <a:ext cx="8953203" cy="50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514D0-435D-4861-B017-8795037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89" y="1625777"/>
            <a:ext cx="1958741" cy="1958741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272C4-B42B-4225-966B-AF5DBA884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51" y="1625777"/>
            <a:ext cx="2027295" cy="2027295"/>
          </a:xfrm>
          <a:prstGeom prst="ellipse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8B1515-EECD-4948-A44A-7A0E5296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030" y="1502310"/>
            <a:ext cx="2088189" cy="213480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5B49F-780A-48F8-B75A-4FFAA8E02F7A}"/>
              </a:ext>
            </a:extLst>
          </p:cNvPr>
          <p:cNvSpPr txBox="1"/>
          <p:nvPr/>
        </p:nvSpPr>
        <p:spPr>
          <a:xfrm>
            <a:off x="2068226" y="3844305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Куксов</a:t>
            </a:r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 Иван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112DC-E4B4-458D-8C3E-B0DDB285C8D8}"/>
              </a:ext>
            </a:extLst>
          </p:cNvPr>
          <p:cNvSpPr txBox="1"/>
          <p:nvPr/>
        </p:nvSpPr>
        <p:spPr>
          <a:xfrm>
            <a:off x="4858108" y="3848348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Леонов Егор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5557D-564A-4324-A794-BCABDB462D01}"/>
              </a:ext>
            </a:extLst>
          </p:cNvPr>
          <p:cNvSpPr txBox="1"/>
          <p:nvPr/>
        </p:nvSpPr>
        <p:spPr>
          <a:xfrm>
            <a:off x="7647991" y="3798480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Чепцов Кирилл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95C34B5-3FEE-4022-92E3-1F2B4143C375}"/>
              </a:ext>
            </a:extLst>
          </p:cNvPr>
          <p:cNvGrpSpPr/>
          <p:nvPr/>
        </p:nvGrpSpPr>
        <p:grpSpPr>
          <a:xfrm>
            <a:off x="12866400" y="3359217"/>
            <a:ext cx="5361271" cy="2752825"/>
            <a:chOff x="6025415" y="3359217"/>
            <a:chExt cx="5361271" cy="275282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D138E19-5796-4176-92A2-B004EEA02C2D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5B9A4C8-3458-4670-AFC8-1795799BD43C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9F0A07B-48F4-4372-86A6-4188E3E3BA86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45139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-12680208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59253-0C03-45DE-90F7-F2F171B77D08}"/>
              </a:ext>
            </a:extLst>
          </p:cNvPr>
          <p:cNvSpPr txBox="1"/>
          <p:nvPr/>
        </p:nvSpPr>
        <p:spPr>
          <a:xfrm>
            <a:off x="5948412" y="847022"/>
            <a:ext cx="58617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Основная задача нашей системы – поддержание уровня воды в баке. И чтобы ни один ваш кактус не завял!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FC6BC61-7777-48FC-A7CA-2F1F794DC3E5}"/>
              </a:ext>
            </a:extLst>
          </p:cNvPr>
          <p:cNvGrpSpPr/>
          <p:nvPr/>
        </p:nvGrpSpPr>
        <p:grpSpPr>
          <a:xfrm>
            <a:off x="6096000" y="3429000"/>
            <a:ext cx="5361271" cy="2752825"/>
            <a:chOff x="6025415" y="3359217"/>
            <a:chExt cx="5361271" cy="2752825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B6A0CE1-F89C-424D-A1AB-C669B27DC22C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DC01F2F-5F12-4B2E-9351-A2BA99AF4612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56EB74E-B80F-4E30-850D-C3C7B5DCF560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A5A981-C4D5-4FCD-ADE1-4A61CEB05082}"/>
              </a:ext>
            </a:extLst>
          </p:cNvPr>
          <p:cNvSpPr/>
          <p:nvPr/>
        </p:nvSpPr>
        <p:spPr>
          <a:xfrm>
            <a:off x="6096000" y="7067349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5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-6339600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17D1B-AAEC-4A30-A0E1-3F09ECC7A33C}"/>
              </a:ext>
            </a:extLst>
          </p:cNvPr>
          <p:cNvSpPr txBox="1"/>
          <p:nvPr/>
        </p:nvSpPr>
        <p:spPr>
          <a:xfrm>
            <a:off x="6096000" y="2004090"/>
            <a:ext cx="586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Резервная помощь!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4850BB8-AA3D-4733-8A24-90B74F240CDD}"/>
              </a:ext>
            </a:extLst>
          </p:cNvPr>
          <p:cNvSpPr/>
          <p:nvPr/>
        </p:nvSpPr>
        <p:spPr>
          <a:xfrm>
            <a:off x="6096000" y="3919888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C9AC25-B190-4BBD-B48A-BF15C0C29B70}"/>
              </a:ext>
            </a:extLst>
          </p:cNvPr>
          <p:cNvGrpSpPr/>
          <p:nvPr/>
        </p:nvGrpSpPr>
        <p:grpSpPr>
          <a:xfrm>
            <a:off x="6096000" y="3429000"/>
            <a:ext cx="5361271" cy="2752825"/>
            <a:chOff x="6025415" y="3359217"/>
            <a:chExt cx="5361271" cy="275282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AB3E0F3-720D-4F11-9E5C-BDCC9518567F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6536604-99A1-40AC-9591-45739A7FCDD2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9EEC7C5-ACDC-4A0A-974D-20CB2262F31C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006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0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81F69CD-5175-4AD2-BE8A-6451B220EE3E}"/>
              </a:ext>
            </a:extLst>
          </p:cNvPr>
          <p:cNvSpPr txBox="1">
            <a:spLocks/>
          </p:cNvSpPr>
          <p:nvPr/>
        </p:nvSpPr>
        <p:spPr>
          <a:xfrm>
            <a:off x="5096933" y="1375833"/>
            <a:ext cx="6290733" cy="4106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«Наша система — это как Супермен для насосов. Она не спит, не ест и не просит отпуск»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78FA99-4C68-4836-8141-DEE48487BE13}"/>
              </a:ext>
            </a:extLst>
          </p:cNvPr>
          <p:cNvSpPr/>
          <p:nvPr/>
        </p:nvSpPr>
        <p:spPr>
          <a:xfrm>
            <a:off x="12858750" y="3919888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21E7AA5-1D66-4EAC-8B47-156754758B77}"/>
              </a:ext>
            </a:extLst>
          </p:cNvPr>
          <p:cNvGrpSpPr/>
          <p:nvPr/>
        </p:nvGrpSpPr>
        <p:grpSpPr>
          <a:xfrm>
            <a:off x="12858750" y="3429000"/>
            <a:ext cx="5361271" cy="2752825"/>
            <a:chOff x="6025415" y="3359217"/>
            <a:chExt cx="5361271" cy="275282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DA4EAAF-B7C8-4169-9859-4A00B6C47B38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D3731AB-A112-4231-9D0E-D93425399214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457366F-7EAC-4EE6-9E89-B3DF6117248F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85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C16F-E880-4732-9403-CF8A5691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81993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Алгоритм</a:t>
            </a:r>
            <a:b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</a:br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A55AA-C87A-4EE9-8478-E3C6CFBF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4" y="759959"/>
            <a:ext cx="6759525" cy="533808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F690B2F-331C-484D-9564-2729A94B6300}"/>
              </a:ext>
            </a:extLst>
          </p:cNvPr>
          <p:cNvGrpSpPr/>
          <p:nvPr/>
        </p:nvGrpSpPr>
        <p:grpSpPr>
          <a:xfrm>
            <a:off x="-16502400" y="2388848"/>
            <a:ext cx="14954251" cy="3236912"/>
            <a:chOff x="-1741714" y="2388848"/>
            <a:chExt cx="14954251" cy="323691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86C296D-8F99-407C-942F-FD00ECD00660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F5CC8B15-6ECF-486B-9384-3BB1903EC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EE612E6-3F41-4A29-A9E8-FD626FADE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EA114C44-02F6-40FC-B384-BD077E244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B1D3ED22-E1DC-4675-93E6-AE444A73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D233FBC-71F1-41FA-B7CF-2CBAF239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0EB6D91-1A8C-4A2D-A69C-BE5FBB6A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2D136F4-D594-4B5D-9237-F415C63E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370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FF46F94-CB8E-4D3D-90A6-8DF79B4B5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09"/>
          <a:stretch/>
        </p:blipFill>
        <p:spPr bwMode="auto">
          <a:xfrm>
            <a:off x="0" y="0"/>
            <a:ext cx="12192000" cy="74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C16F-E880-4732-9403-CF8A5691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650" y="76517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82828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_</a:t>
            </a:r>
            <a:r>
              <a:rPr lang="en-US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SCADA-</a:t>
            </a:r>
            <a:r>
              <a:rPr lang="ru-RU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система</a:t>
            </a:r>
            <a:r>
              <a:rPr lang="ru-RU" dirty="0">
                <a:solidFill>
                  <a:srgbClr val="282828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_</a:t>
            </a:r>
            <a:r>
              <a:rPr lang="ru-RU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 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0FB93C5-9E2D-4615-9788-4861A44E31DD}"/>
              </a:ext>
            </a:extLst>
          </p:cNvPr>
          <p:cNvGrpSpPr/>
          <p:nvPr/>
        </p:nvGrpSpPr>
        <p:grpSpPr>
          <a:xfrm>
            <a:off x="-1741714" y="2388848"/>
            <a:ext cx="14954251" cy="3236912"/>
            <a:chOff x="-1741714" y="2388848"/>
            <a:chExt cx="14954251" cy="323691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59ACB35-83DD-4D0F-9873-49EC76893CE0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94E767B6-48B6-4A18-90B2-47FBF4AF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38E3D94E-7817-4985-8ADD-DF94200DE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07B59B5-ADF8-436A-A726-086273D83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134D26E2-71DC-42E7-816B-A686B078F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8489E2A-C931-4ACA-AF1B-0B56C388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229E57C-C083-41ED-97E1-10700D3F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1B1A89D-8C40-43C0-A30D-B5778CBD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60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03A29-ADE7-42C6-8BA2-372847BE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786187"/>
            <a:ext cx="11150600" cy="1325563"/>
          </a:xfrm>
        </p:spPr>
        <p:txBody>
          <a:bodyPr/>
          <a:lstStyle/>
          <a:p>
            <a:pPr algn="ctr"/>
            <a:r>
              <a:rPr lang="ru-RU" dirty="0"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Возможные ситуации использования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651C9-283D-4561-904E-D45EDCD367F0}"/>
              </a:ext>
            </a:extLst>
          </p:cNvPr>
          <p:cNvSpPr txBox="1"/>
          <p:nvPr/>
        </p:nvSpPr>
        <p:spPr>
          <a:xfrm>
            <a:off x="520700" y="2285079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Небольшой жилой массив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F64BA-93A8-47D9-A8EB-B42121D3335C}"/>
              </a:ext>
            </a:extLst>
          </p:cNvPr>
          <p:cNvSpPr txBox="1"/>
          <p:nvPr/>
        </p:nvSpPr>
        <p:spPr>
          <a:xfrm>
            <a:off x="4431392" y="2298908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Участок производства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44270-C1F7-41EC-9D2B-3B0AA1B24729}"/>
              </a:ext>
            </a:extLst>
          </p:cNvPr>
          <p:cNvSpPr txBox="1"/>
          <p:nvPr/>
        </p:nvSpPr>
        <p:spPr>
          <a:xfrm>
            <a:off x="8222490" y="2297465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Здание</a:t>
            </a:r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404A3516-94ED-43CB-A0A9-A56A1E23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94" y="2861152"/>
            <a:ext cx="3633611" cy="23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cture background">
            <a:extLst>
              <a:ext uri="{FF2B5EF4-FFF2-40B4-BE49-F238E27FC236}">
                <a16:creationId xmlns:a16="http://schemas.microsoft.com/office/drawing/2014/main" id="{F58C6280-5377-4DDC-ACAB-12135590B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6"/>
          <a:stretch/>
        </p:blipFill>
        <p:spPr bwMode="auto">
          <a:xfrm>
            <a:off x="8376850" y="2858519"/>
            <a:ext cx="3249094" cy="23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Панорама Вид Спальный Район Пейзаж На Жилой Комплекс Небольшой Американский  Город — стоковые фотографии и другие картинки Без людей - iStock">
            <a:extLst>
              <a:ext uri="{FF2B5EF4-FFF2-40B4-BE49-F238E27FC236}">
                <a16:creationId xmlns:a16="http://schemas.microsoft.com/office/drawing/2014/main" id="{4137396E-DDDE-4724-A94D-733682C7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8" y="2858519"/>
            <a:ext cx="3557814" cy="23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1B1AD32-40B3-4AA7-903C-89737E14EC32}"/>
              </a:ext>
            </a:extLst>
          </p:cNvPr>
          <p:cNvGrpSpPr/>
          <p:nvPr/>
        </p:nvGrpSpPr>
        <p:grpSpPr>
          <a:xfrm>
            <a:off x="13982400" y="2388848"/>
            <a:ext cx="14954251" cy="3236912"/>
            <a:chOff x="-1741714" y="2388848"/>
            <a:chExt cx="14954251" cy="3236912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0E3881D7-002B-4614-AC00-BC346A9128BA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A71EBE82-BDCB-49E6-9B6A-0CD4335B9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32C67015-B3B2-4DDE-93D6-09BA3BB6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11A9E5F-E322-451A-BB40-0A90902D3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7BE60241-F8E5-4944-AD92-D921C666A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92D88992-A284-4B19-AE26-E221D7DF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7BE07D-9681-4D98-8205-56FBC42E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CCE43B-6590-4EF0-8E1F-49C1C409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545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A33C1-835C-4AF2-B62E-C6E295E0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21FC2-D167-4D98-9B8F-35C68011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BFDB72-A8B3-4C58-9662-5F3C1AE1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BE4C3F-7E92-4F12-94DC-A9F0F014A4BF}"/>
              </a:ext>
            </a:extLst>
          </p:cNvPr>
          <p:cNvSpPr txBox="1">
            <a:spLocks/>
          </p:cNvSpPr>
          <p:nvPr/>
        </p:nvSpPr>
        <p:spPr>
          <a:xfrm>
            <a:off x="-1685471" y="59644"/>
            <a:ext cx="11150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F8F4F4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Последующие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775A-C481-40C9-89BF-CA1F8F5CDA89}"/>
              </a:ext>
            </a:extLst>
          </p:cNvPr>
          <p:cNvSpPr txBox="1"/>
          <p:nvPr/>
        </p:nvSpPr>
        <p:spPr>
          <a:xfrm>
            <a:off x="569686" y="1996169"/>
            <a:ext cx="10784114" cy="3539430"/>
          </a:xfrm>
          <a:prstGeom prst="rect">
            <a:avLst/>
          </a:prstGeom>
          <a:solidFill>
            <a:srgbClr val="F8F4F4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Добавление в систему дополнительных основных и резервных насосов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Возможность подключение нескольких потребителей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Вывод графиков потребления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Анализ последующего потребления на основе прошлых циклов работы</a:t>
            </a:r>
          </a:p>
        </p:txBody>
      </p:sp>
    </p:spTree>
    <p:extLst>
      <p:ext uri="{BB962C8B-B14F-4D97-AF65-F5344CB8AC3E}">
        <p14:creationId xmlns:p14="http://schemas.microsoft.com/office/powerpoint/2010/main" val="6269539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113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 Light</vt:lpstr>
      <vt:lpstr>JetBrainsMono NF Medium</vt:lpstr>
      <vt:lpstr>JetBrainsMono NF Light</vt:lpstr>
      <vt:lpstr>Calibri</vt:lpstr>
      <vt:lpstr>Arial</vt:lpstr>
      <vt:lpstr>Тема Office</vt:lpstr>
      <vt:lpstr>ARM-оператора для системы водоснабжения</vt:lpstr>
      <vt:lpstr>Команда мечты</vt:lpstr>
      <vt:lpstr>Презентация PowerPoint</vt:lpstr>
      <vt:lpstr>Презентация PowerPoint</vt:lpstr>
      <vt:lpstr>Презентация PowerPoint</vt:lpstr>
      <vt:lpstr>Алгоритм работы</vt:lpstr>
      <vt:lpstr>_SCADA-система_ </vt:lpstr>
      <vt:lpstr>Возможные ситуации использования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ARM-оператора для системы водоснабжения</dc:title>
  <dc:creator>Егор Леонов</dc:creator>
  <cp:lastModifiedBy>Егор Леонов</cp:lastModifiedBy>
  <cp:revision>12</cp:revision>
  <dcterms:created xsi:type="dcterms:W3CDTF">2025-04-03T03:31:44Z</dcterms:created>
  <dcterms:modified xsi:type="dcterms:W3CDTF">2025-04-03T04:48:43Z</dcterms:modified>
</cp:coreProperties>
</file>